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334" r:id="rId2"/>
    <p:sldId id="338" r:id="rId3"/>
    <p:sldId id="335" r:id="rId4"/>
    <p:sldId id="336" r:id="rId5"/>
    <p:sldId id="337" r:id="rId6"/>
    <p:sldId id="339" r:id="rId7"/>
    <p:sldId id="260" r:id="rId8"/>
    <p:sldId id="320" r:id="rId9"/>
    <p:sldId id="321" r:id="rId10"/>
    <p:sldId id="323" r:id="rId11"/>
    <p:sldId id="322" r:id="rId12"/>
    <p:sldId id="315" r:id="rId13"/>
    <p:sldId id="313" r:id="rId14"/>
    <p:sldId id="287" r:id="rId15"/>
    <p:sldId id="319" r:id="rId16"/>
    <p:sldId id="292" r:id="rId17"/>
    <p:sldId id="293" r:id="rId18"/>
    <p:sldId id="299" r:id="rId19"/>
    <p:sldId id="328" r:id="rId20"/>
    <p:sldId id="330" r:id="rId21"/>
    <p:sldId id="294" r:id="rId22"/>
    <p:sldId id="300" r:id="rId23"/>
    <p:sldId id="318" r:id="rId24"/>
    <p:sldId id="324" r:id="rId25"/>
    <p:sldId id="326" r:id="rId26"/>
    <p:sldId id="295" r:id="rId27"/>
    <p:sldId id="277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0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002661-9146-4ECD-AA29-30543A7948B7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12AC57-FEC2-4353-BBBF-008BAAB03F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608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A325E71-E872-466F-85EE-1A57529669A8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C73FDD-CAD5-493F-8FB7-99548C76650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541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8F87BB-7417-40D9-B6EF-0640D7DA82B0}" type="slidenum">
              <a:rPr lang="en-US" altLang="vi-VN" sz="1300" smtClean="0"/>
              <a:pPr>
                <a:spcBef>
                  <a:spcPct val="0"/>
                </a:spcBef>
              </a:pPr>
              <a:t>12</a:t>
            </a:fld>
            <a:endParaRPr lang="en-US" altLang="vi-VN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32101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smtClean="0"/>
              <a:t>DRABC (D: đánh giá tình trạng nguy hiểm của nạn nhân)</a:t>
            </a:r>
            <a:endParaRPr lang="vi-VN" altLang="vi-VN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7ADA39-8C13-4192-8C8A-B5A973AFDEED}" type="slidenum">
              <a:rPr lang="en-US" altLang="vi-VN" sz="1300" smtClean="0"/>
              <a:pPr>
                <a:spcBef>
                  <a:spcPct val="0"/>
                </a:spcBef>
              </a:pPr>
              <a:t>13</a:t>
            </a:fld>
            <a:endParaRPr lang="en-US" altLang="vi-VN" sz="1300" smtClean="0"/>
          </a:p>
        </p:txBody>
      </p:sp>
    </p:spTree>
    <p:extLst>
      <p:ext uri="{BB962C8B-B14F-4D97-AF65-F5344CB8AC3E}">
        <p14:creationId xmlns:p14="http://schemas.microsoft.com/office/powerpoint/2010/main" val="350083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475606-2B0E-4CB8-B758-3EF0398C2074}" type="slidenum">
              <a:rPr lang="en-US" altLang="vi-VN" sz="1300" smtClean="0"/>
              <a:pPr>
                <a:spcBef>
                  <a:spcPct val="0"/>
                </a:spcBef>
              </a:pPr>
              <a:t>15</a:t>
            </a:fld>
            <a:endParaRPr lang="en-US" altLang="vi-VN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404002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C7A6-3959-44AA-B2B6-F6EE565C7367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48B9-19D3-4723-BFF8-83267B26E4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764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0750-45A1-4617-AAAF-2367497E07A7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1E41-C7B9-4123-851E-1122D1AF55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04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2101-3C57-4C5A-8729-F9814F790839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DD0E-55F9-4EF5-B24B-5E190F33FB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78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187B-134B-42C3-80AE-B01D83C095D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702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12D8-68F6-48FC-A999-5773FCA5D3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AAC4-C846-4DCA-8431-379A6B95EBAE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6F1D-5D3B-4CCE-A027-F8AB096969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111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33B5-BC02-4E95-A9EC-A3AB215AFF08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5A78-72E4-401E-84F1-8F3099B908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15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3EFB-FC75-4391-A7E6-4AF0CB861D15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0EFA-A876-4B09-9E41-9EA63EB6ADB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4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AF72-8CBC-47CA-A569-9F44BE21E353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889C-B54B-480D-93C9-DB5FFFB32A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659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5A41-72A9-4E2F-9E8A-9EEF28DBF13D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C4AB-0DC2-439D-8497-29818BBAAF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058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5A69-DA68-4F29-BACC-7D0CB76CA263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FF1D-29B1-42D6-ACF6-668958AA60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002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41CF-17F7-4A3E-BE77-3D70A4B1FF32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F50F-FF9A-44D8-B8CC-812C7B4E52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729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4A8D-F85F-492F-8C98-211EA71F4878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62C2-4EBF-4208-8808-3970225354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650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00FC3-DFC5-4419-9CB7-1243299C06DE}" type="datetimeFigureOut">
              <a:rPr lang="en-US"/>
              <a:pPr>
                <a:defRPr/>
              </a:pPr>
              <a:t>22/10/2020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374E07-BF39-4BD6-A350-B5A694806D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5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33600"/>
            <a:ext cx="9144000" cy="472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501063" cy="3600450"/>
          </a:xfrm>
        </p:spPr>
        <p:txBody>
          <a:bodyPr/>
          <a:lstStyle/>
          <a:p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CBGV- CNV- HS CÁCH</a:t>
            </a:r>
            <a:b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SƠ CỨU 1 SỐ TNTT TRONG TRƯỜNG HỌC</a:t>
            </a:r>
            <a: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viên y tế: Đặng Thị Thúy Hằng</a:t>
            </a:r>
          </a:p>
        </p:txBody>
      </p:sp>
      <p:pic>
        <p:nvPicPr>
          <p:cNvPr id="614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572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05600" cy="762000"/>
          </a:xfrm>
        </p:spPr>
        <p:txBody>
          <a:bodyPr/>
          <a:lstStyle/>
          <a:p>
            <a:pPr eaLnBrk="1" hangingPunct="1"/>
            <a:r>
              <a:rPr lang="fr-FR" altLang="vi-VN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 LÀM ?</a:t>
            </a:r>
            <a:endParaRPr lang="en-US" altLang="vi-VN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09600" y="1524000"/>
            <a:ext cx="7924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</a:rPr>
              <a:t>Ai cũng có thể làm được sơ cấp cứu nếu được trang bị kiến thức và kỹ năng SCCBĐ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895600"/>
            <a:ext cx="6705600" cy="762000"/>
          </a:xfrm>
        </p:spPr>
        <p:txBody>
          <a:bodyPr/>
          <a:lstStyle/>
          <a:p>
            <a:pPr eaLnBrk="1" hangingPunct="1"/>
            <a:r>
              <a:rPr lang="fr-FR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 NHƯ THẾ NÀO ?</a:t>
            </a:r>
            <a:endParaRPr lang="en-US" altLang="vi-VN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8600" y="11430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 b="1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Thứ tự hành động</a:t>
            </a:r>
            <a:endParaRPr lang="vi-VN" altLang="vi-VN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vi-VN" b="1" smtClean="0">
                <a:latin typeface="Times New Roman" panose="02020603050405020304" pitchFamily="18" charset="0"/>
              </a:rPr>
              <a:t>Quan sát, đánh giá hiện trường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vi-VN" b="1" smtClean="0">
                <a:latin typeface="Times New Roman" panose="02020603050405020304" pitchFamily="18" charset="0"/>
              </a:rPr>
              <a:t>Gọi trợ giúp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vi-VN" b="1" smtClean="0">
                <a:latin typeface="Times New Roman" panose="02020603050405020304" pitchFamily="18" charset="0"/>
              </a:rPr>
              <a:t>Tiếp cận nạn nhân an toàn và đánh giá ban đầu (RABC)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vi-VN" altLang="vi-VN" b="1" smtClean="0">
                <a:latin typeface="Times New Roman" panose="02020603050405020304" pitchFamily="18" charset="0"/>
              </a:rPr>
              <a:t>S</a:t>
            </a:r>
            <a:r>
              <a:rPr lang="en-US" altLang="vi-VN" b="1" smtClean="0">
                <a:latin typeface="Times New Roman" panose="02020603050405020304" pitchFamily="18" charset="0"/>
              </a:rPr>
              <a:t>ơ cấp cứu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vi-VN" b="1" smtClean="0">
                <a:latin typeface="Times New Roman" panose="02020603050405020304" pitchFamily="18" charset="0"/>
              </a:rPr>
              <a:t>Vận chuyển an toàn </a:t>
            </a:r>
            <a:endParaRPr lang="vi-VN" altLang="vi-VN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 anchor="t"/>
          <a:lstStyle/>
          <a:p>
            <a:pPr eaLnBrk="1" hangingPunct="1"/>
            <a: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1.QUAN SÁT  ĐÁNH GIÁ HIỆN TRƯỜNG </a:t>
            </a:r>
            <a:endParaRPr lang="en-US" altLang="vi-VN" sz="2800" b="1" smtClean="0">
              <a:solidFill>
                <a:schemeClr val="bg1"/>
              </a:solidFill>
              <a:latin typeface="VNI-Revue" pitchFamily="2" charset="0"/>
            </a:endParaRP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1600200"/>
            <a:ext cx="3213100" cy="4525963"/>
          </a:xfrm>
        </p:spPr>
      </p:pic>
      <p:sp>
        <p:nvSpPr>
          <p:cNvPr id="2765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343400" y="1600200"/>
            <a:ext cx="4572000" cy="4114800"/>
          </a:xfrm>
        </p:spPr>
        <p:txBody>
          <a:bodyPr/>
          <a:lstStyle/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sự nguy hiểm (Danger)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người cứu nạn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những người khác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nạn nhân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nạn nhân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hay không sự hỗ trợ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7620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endParaRPr lang="en-US" sz="4000" b="1" dirty="0">
              <a:solidFill>
                <a:schemeClr val="bg1"/>
              </a:solidFill>
              <a:latin typeface="VNI-Revue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 anchor="t"/>
          <a:lstStyle/>
          <a:p>
            <a:pPr marL="838200" indent="-838200" eaLnBrk="1" hangingPunct="1"/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Gọi sự trợ giúp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848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mtClean="0">
                <a:latin typeface="VNI-Palatin" pitchFamily="2" charset="0"/>
              </a:rPr>
              <a:t> </a:t>
            </a:r>
            <a:r>
              <a:rPr lang="en-US" altLang="vi-VN" sz="3600" smtClean="0">
                <a:latin typeface="VNI-Palatin" pitchFamily="2" charset="0"/>
              </a:rPr>
              <a:t> </a:t>
            </a:r>
            <a:r>
              <a:rPr lang="en-US" altLang="vi-VN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điện thoại</a:t>
            </a:r>
            <a:endParaRPr lang="en-US" altLang="vi-V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 – Cảnh sát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114 – Chữa cháy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115 – Cấp cứu</a:t>
            </a:r>
            <a:endParaRPr lang="en-US" altLang="vi-V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 to để gọi mọi người đến giúp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US" altLang="vi-VN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  <p:bldP spid="10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41338"/>
          </a:xfrm>
        </p:spPr>
        <p:txBody>
          <a:bodyPr anchor="t"/>
          <a:lstStyle/>
          <a:p>
            <a:pPr eaLnBrk="1" hangingPunct="1"/>
            <a:r>
              <a:rPr lang="en-US" alt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thông tin gì khi cần trợ giúp?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8686800" cy="3962400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Họ tên và số điện thoại đang gọi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Vị trí, địa điểm xảy ra tai nạn 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Loại tai nạn, thảm họa và tính chất nghiêm trọng.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Số người bị nạn, tình trạng người bị nạn (độ tuổi, giới tính)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Nhu cầu giúp đỡ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Lộ trình cho xe cứu thương</a:t>
            </a:r>
          </a:p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n-US" altLang="vi-VN" sz="2400" b="1" smtClean="0">
                <a:latin typeface="Times New Roman" panose="02020603050405020304" pitchFamily="18" charset="0"/>
              </a:rPr>
              <a:t>Chi tiết nguy hiểm tại hiện trường</a:t>
            </a: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en-US" altLang="vi-VN" sz="2400" b="1" smtClean="0">
              <a:latin typeface="Times New Roman" panose="02020603050405020304" pitchFamily="18" charset="0"/>
            </a:endParaRP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altLang="vi-VN" sz="2400" b="1" smtClean="0">
                <a:latin typeface="Times New Roman" panose="02020603050405020304" pitchFamily="18" charset="0"/>
              </a:rPr>
              <a:t>   </a:t>
            </a:r>
            <a:r>
              <a:rPr lang="en-US" altLang="vi-VN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KHÔNG CÚP MÁY ĐIỆN THOẠI TRƯỚC</a:t>
            </a:r>
            <a:r>
              <a:rPr lang="en-US" altLang="vi-VN" sz="2000" smtClean="0">
                <a:latin typeface="Arial" panose="020B0604020202020204" pitchFamily="34" charset="0"/>
              </a:rPr>
              <a:t> </a:t>
            </a:r>
            <a:endParaRPr lang="en-US" altLang="vi-VN" sz="1800" smtClean="0">
              <a:latin typeface="Arial" panose="020B0604020202020204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n-US" altLang="vi-VN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mức độ tỉnh táo và phản ứng của nạn nhân (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esponding)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đường thở (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irway)	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hoạt động hô hấp (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reathing)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mức độ tỉnh táo và phản ứng của nạn nhân (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esponding)</a:t>
            </a:r>
          </a:p>
          <a:p>
            <a:r>
              <a:rPr lang="en-US" altLang="en-US" b="1" smtClean="0">
                <a:solidFill>
                  <a:srgbClr val="008000"/>
                </a:solidFill>
                <a:latin typeface="Times New Roman" panose="02020603050405020304" pitchFamily="18" charset="0"/>
                <a:sym typeface="Calibri Bold" panose="020F0702030404030204" pitchFamily="34" charset="0"/>
              </a:rPr>
              <a:t>Kiểm tra xem nạn nhân có phản ứng không</a:t>
            </a:r>
          </a:p>
          <a:p>
            <a:r>
              <a:rPr lang="en-US" altLang="en-US" b="1" smtClean="0">
                <a:solidFill>
                  <a:srgbClr val="008000"/>
                </a:solidFill>
                <a:latin typeface="Times New Roman" panose="02020603050405020304" pitchFamily="18" charset="0"/>
                <a:sym typeface="Calibri Bold" panose="020F0702030404030204" pitchFamily="34" charset="0"/>
              </a:rPr>
              <a:t>Lay, gọi hỏi nạn nhân (Nếu nạn nhân không phản ứng gì coi như nạn nhân bất tỉnh)</a:t>
            </a:r>
          </a:p>
          <a:p>
            <a:r>
              <a:rPr lang="en-US" altLang="en-US" b="1" smtClean="0">
                <a:solidFill>
                  <a:srgbClr val="008000"/>
                </a:solidFill>
                <a:latin typeface="Times New Roman" panose="02020603050405020304" pitchFamily="18" charset="0"/>
                <a:sym typeface="Calibri Bold" panose="020F0702030404030204" pitchFamily="34" charset="0"/>
              </a:rPr>
              <a:t>Gọi hỗ trợ</a:t>
            </a:r>
            <a:endParaRPr lang="en-US" altLang="en-US" sz="2000" b="1" smtClean="0">
              <a:solidFill>
                <a:srgbClr val="008000"/>
              </a:solidFill>
              <a:latin typeface="Times New Roman" panose="02020603050405020304" pitchFamily="18" charset="0"/>
              <a:ea typeface="Calibri Bold" panose="020F0702030404030204" pitchFamily="34" charset="0"/>
              <a:cs typeface="Calibri Bold" panose="020F0702030404030204" pitchFamily="34" charset="0"/>
              <a:sym typeface="Calibri Bold" panose="020F07020304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44463"/>
            <a:ext cx="7772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indent="-838200"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TIẾP CẬN ĐÁNH GIÁ BAN ĐẦU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9"/>
          <p:cNvSpPr>
            <a:spLocks/>
          </p:cNvSpPr>
          <p:nvPr/>
        </p:nvSpPr>
        <p:spPr bwMode="auto">
          <a:xfrm rot="-5400000">
            <a:off x="-2059781" y="3534569"/>
            <a:ext cx="49387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FFFF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BLS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457200" y="1447800"/>
            <a:ext cx="8413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làm thông đường thở (Airway)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indent="-838200"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TIẾP CẬN ĐÁNH GIÁ BAN ĐẦU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81000" y="2590800"/>
            <a:ext cx="84582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Đặt NN nằm ngửa và làm thông đường thở:</a:t>
            </a:r>
          </a:p>
          <a:p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Ngửa đầu, nâng cằm tránh lưỡi tụt</a:t>
            </a:r>
          </a:p>
          <a:p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Mở miệng, quan sát và giải phóng dị vật (nếu có)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2400" b="1" smtClean="0">
                <a:latin typeface="Times New Roman" panose="02020603050405020304" pitchFamily="18" charset="0"/>
              </a:rPr>
              <a:t>PHÒNG CHỐNG TNTT TRONG TRƯỜNG HỌC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NỘI DUNG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1800" b="1" smtClean="0">
              <a:latin typeface="Times New Roman" panose="02020603050405020304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62000" y="2057400"/>
            <a:ext cx="807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vi-VN" b="1">
                <a:latin typeface="Times New Roman" panose="02020603050405020304" pitchFamily="18" charset="0"/>
              </a:rPr>
              <a:t>1</a:t>
            </a:r>
            <a:r>
              <a:rPr lang="en-US" altLang="vi-VN" b="1">
                <a:latin typeface="Times New Roman" panose="02020603050405020304" pitchFamily="18" charset="0"/>
              </a:rPr>
              <a:t>. ĐẠI CƯƠNG TNTT- SƠ CCBĐ</a:t>
            </a:r>
          </a:p>
          <a:p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en-US" b="1">
                <a:latin typeface="Times New Roman" panose="02020603050405020304" pitchFamily="18" charset="0"/>
              </a:rPr>
              <a:t>2. SỬ TRÍ NGỪNG TIM NGỪNG THỞ</a:t>
            </a:r>
          </a:p>
          <a:p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en-US" b="1">
                <a:latin typeface="Times New Roman" panose="02020603050405020304" pitchFamily="18" charset="0"/>
              </a:rPr>
              <a:t>3. MỘT SỐ TNTT THƯỜNG GẶP</a:t>
            </a:r>
          </a:p>
          <a:p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en-US" b="1">
                <a:latin typeface="Times New Roman" panose="02020603050405020304" pitchFamily="18" charset="0"/>
              </a:rPr>
              <a:t>4. CÁCH PHÒNG TRÁNH</a:t>
            </a:r>
          </a:p>
        </p:txBody>
      </p:sp>
      <p:pic>
        <p:nvPicPr>
          <p:cNvPr id="55302" name="Picture 6" descr="Y TẾ HỌC ĐƯỜNG | Tiểu Học Thân Nhân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57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/>
          </p:cNvSpPr>
          <p:nvPr/>
        </p:nvSpPr>
        <p:spPr bwMode="auto">
          <a:xfrm>
            <a:off x="762000" y="2286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Đánh giá sự thở</a:t>
            </a:r>
            <a:r>
              <a:rPr lang="en-US" altLang="vi-VN" sz="4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 </a:t>
            </a: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1676400" y="1219200"/>
            <a:ext cx="3124200" cy="2552700"/>
            <a:chOff x="-336" y="922"/>
            <a:chExt cx="1448" cy="1509"/>
          </a:xfrm>
        </p:grpSpPr>
        <p:sp>
          <p:nvSpPr>
            <p:cNvPr id="26632" name="AutoShape 8"/>
            <p:cNvSpPr>
              <a:spLocks/>
            </p:cNvSpPr>
            <p:nvPr/>
          </p:nvSpPr>
          <p:spPr bwMode="auto">
            <a:xfrm>
              <a:off x="-336" y="922"/>
              <a:ext cx="1448" cy="1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1097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979" y="21600"/>
                  </a:lnTo>
                  <a:lnTo>
                    <a:pt x="21600" y="10800"/>
                  </a:lnTo>
                  <a:lnTo>
                    <a:pt x="10979" y="0"/>
                  </a:lnTo>
                  <a:close/>
                  <a:moveTo>
                    <a:pt x="10979" y="0"/>
                  </a:moveTo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-288" y="968"/>
              <a:ext cx="864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-5080" bIns="0"/>
            <a:lstStyle>
              <a:lvl1pPr marL="382588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altLang="vi-VN" sz="2400">
                  <a:latin typeface="Times New Roman" panose="02020603050405020304" pitchFamily="18" charset="0"/>
                  <a:ea typeface="Calibri Bold" panose="020F0702030404030204" pitchFamily="34" charset="0"/>
                  <a:cs typeface="Calibri Bold" panose="020F0702030404030204" pitchFamily="34" charset="0"/>
                  <a:sym typeface="Calibri Bold" panose="020F0702030404030204" pitchFamily="34" charset="0"/>
                </a:rPr>
                <a:t>Nhìn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altLang="vi-VN" sz="2400">
                  <a:latin typeface="Times New Roman" panose="02020603050405020304" pitchFamily="18" charset="0"/>
                  <a:ea typeface="Calibri Bold" panose="020F0702030404030204" pitchFamily="34" charset="0"/>
                  <a:cs typeface="Calibri Bold" panose="020F0702030404030204" pitchFamily="34" charset="0"/>
                  <a:sym typeface="Calibri Bold" panose="020F0702030404030204" pitchFamily="34" charset="0"/>
                </a:rPr>
                <a:t>Nghe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altLang="vi-VN" sz="2400">
                  <a:latin typeface="Times New Roman" panose="02020603050405020304" pitchFamily="18" charset="0"/>
                  <a:ea typeface="Calibri Bold" panose="020F0702030404030204" pitchFamily="34" charset="0"/>
                  <a:cs typeface="Calibri Bold" panose="020F0702030404030204" pitchFamily="34" charset="0"/>
                  <a:sym typeface="Calibri Bold" panose="020F0702030404030204" pitchFamily="34" charset="0"/>
                </a:rPr>
                <a:t>Cảm nhận</a:t>
              </a:r>
            </a:p>
          </p:txBody>
        </p:sp>
      </p:grpSp>
      <p:sp>
        <p:nvSpPr>
          <p:cNvPr id="26630" name="Rectangle 11"/>
          <p:cNvSpPr>
            <a:spLocks/>
          </p:cNvSpPr>
          <p:nvPr/>
        </p:nvSpPr>
        <p:spPr bwMode="auto">
          <a:xfrm>
            <a:off x="4114800" y="4038600"/>
            <a:ext cx="308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Không quá </a:t>
            </a:r>
            <a:r>
              <a:rPr lang="en-US" altLang="vi-VN" sz="2800">
                <a:solidFill>
                  <a:srgbClr val="FF6600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10 giây</a:t>
            </a:r>
          </a:p>
        </p:txBody>
      </p:sp>
      <p:sp>
        <p:nvSpPr>
          <p:cNvPr id="26631" name="Rectangle 19"/>
          <p:cNvSpPr>
            <a:spLocks/>
          </p:cNvSpPr>
          <p:nvPr/>
        </p:nvSpPr>
        <p:spPr bwMode="auto">
          <a:xfrm rot="-5400000">
            <a:off x="-2059781" y="3534569"/>
            <a:ext cx="49387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FFFF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BLS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 anchor="t"/>
          <a:lstStyle/>
          <a:p>
            <a:pPr marL="838200" indent="-838200" eaLnBrk="1" hangingPunct="1"/>
            <a:r>
              <a:rPr lang="en-US" altLang="vi-VN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SƠ CỨU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524000"/>
            <a:ext cx="80010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 phục hô hấp và tim mạch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 máu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 vết thương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 định xương gãy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Vận chuyển nạn nhân</a:t>
            </a:r>
            <a:endParaRPr lang="vi-VN" altLang="vi-VN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4953000" cy="3048000"/>
          </a:xfrm>
        </p:spPr>
        <p:txBody>
          <a:bodyPr/>
          <a:lstStyle/>
          <a:p>
            <a:pPr eaLnBrk="1" hangingPunct="1"/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ưu tiên</a:t>
            </a:r>
          </a:p>
          <a:p>
            <a:pPr eaLnBrk="1" hangingPunct="1"/>
            <a:r>
              <a:rPr lang="en-US" alt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phương tiện phù hợp với từng loại tổn thương</a:t>
            </a: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133600"/>
            <a:ext cx="3657600" cy="2613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2825" y="18224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21125" y="16192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152400" y="2438400"/>
          <a:ext cx="18907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1890713" cy="1990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233"/>
          <a:stretch>
            <a:fillRect/>
          </a:stretch>
        </p:blipFill>
        <p:spPr>
          <a:xfrm>
            <a:off x="2209800" y="2514600"/>
            <a:ext cx="1600200" cy="1879600"/>
          </a:xfrm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0"/>
            <a:ext cx="77089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vi-VN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trình </a:t>
            </a:r>
            <a:r>
              <a:rPr lang="en-US" altLang="vi-VN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DRABC</a:t>
            </a:r>
            <a:r>
              <a:rPr lang="en-US" altLang="vi-VN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gì?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5" descr="VB26WFCAHISOTNCAAIZD20CARXKEDFCA2YVIBQCAJYNIRNCAQNBG14CAFLF0QOCAMZEMY5CAQS8XNOCA7JOCYXCA5UPWV7CA4TDKO7CA6LS5KWCAXZKQLQCAGH0Y8OCAK7MBWPCAYN1LI7CAEFZ60QCAQROXS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190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896100" y="1689100"/>
            <a:ext cx="1839913" cy="663575"/>
          </a:xfrm>
          <a:prstGeom prst="rightArrow">
            <a:avLst>
              <a:gd name="adj1" fmla="val 50000"/>
              <a:gd name="adj2" fmla="val 69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257800" y="1676400"/>
            <a:ext cx="1839913" cy="663575"/>
          </a:xfrm>
          <a:prstGeom prst="rightArrow">
            <a:avLst>
              <a:gd name="adj1" fmla="val 50000"/>
              <a:gd name="adj2" fmla="val 69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683000" y="1701800"/>
            <a:ext cx="1839913" cy="663575"/>
          </a:xfrm>
          <a:prstGeom prst="rightArrow">
            <a:avLst>
              <a:gd name="adj1" fmla="val 50000"/>
              <a:gd name="adj2" fmla="val 69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057400" y="1727200"/>
            <a:ext cx="1839913" cy="663575"/>
          </a:xfrm>
          <a:prstGeom prst="rightArrow">
            <a:avLst>
              <a:gd name="adj1" fmla="val 50000"/>
              <a:gd name="adj2" fmla="val 69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55600" y="1727200"/>
            <a:ext cx="1839913" cy="663575"/>
          </a:xfrm>
          <a:prstGeom prst="rightArrow">
            <a:avLst>
              <a:gd name="adj1" fmla="val 50000"/>
              <a:gd name="adj2" fmla="val 69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 anchor="t"/>
          <a:lstStyle/>
          <a:p>
            <a:pPr eaLnBrk="1" hangingPunct="1"/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 QUAN TRỌNG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Thời gian là tối quan trọng trong sơ cấp cứu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“ THỜI GIAN VÀNG” </a:t>
            </a:r>
            <a:r>
              <a:rPr lang="en-US" altLang="en-US" b="1" smtClean="0">
                <a:latin typeface="Times New Roman" panose="02020603050405020304" pitchFamily="18" charset="0"/>
              </a:rPr>
              <a:t>là khoảng thời gian ngắn nhất để cứu tính mạng nạn nhân một cách hữu hiệu nhất.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 anchor="t"/>
          <a:lstStyle/>
          <a:p>
            <a:pPr eaLnBrk="1" hangingPunct="1"/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 QUAN TRỌNG SCCBĐ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648200" cy="14478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28800" y="1371600"/>
            <a:ext cx="5029200" cy="1676400"/>
          </a:xfrm>
          <a:prstGeom prst="irregularSeal1">
            <a:avLst/>
          </a:prstGeom>
          <a:solidFill>
            <a:srgbClr val="FA1450"/>
          </a:solidFill>
          <a:ln w="12700">
            <a:solidFill>
              <a:srgbClr val="B1EBE4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E6EA46"/>
                </a:solidFill>
                <a:latin typeface="Times New Roman" panose="02020603050405020304" pitchFamily="18" charset="0"/>
              </a:rPr>
              <a:t>THỜI GIAN VÀNG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3276600"/>
            <a:ext cx="853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 thở từ 0 - 4 phút : tim sẽ ngừng đập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4 phút : Não có thể tổn thương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6 - 10 phút : Não bị tổn thương  có khả năng hồi phục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: Não tổn thương không có khả năng hồi phục</a:t>
            </a:r>
            <a:r>
              <a:rPr lang="en-US" alt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5" grpId="0" animBg="1" autoUpdateAnimBg="0"/>
      <p:bldP spid="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 anchor="t"/>
          <a:lstStyle/>
          <a:p>
            <a:pPr eaLnBrk="1" hangingPunct="1"/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lưu 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5720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cho bạn, nạn nhận và những người tại hiện trường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vận chuyển nạn nhân khi chưa được sơ cấp cứu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tĩnh và luôn luôn cần sự trợ giúp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thống nhất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 luôn động viên, trấn tĩnh nạn nhân và những người thân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 găng tay hoặc sử dụng túi nilon khi tiếp xúc với nạn nhân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và sau khi sơ cứu.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các vật dụng sau khi sơ cứu (Đốt, chôn những băng gạc dính máu, rửa sạch dụng cụ)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vi-V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315200" cy="1676400"/>
          </a:xfrm>
        </p:spPr>
        <p:txBody>
          <a:bodyPr/>
          <a:lstStyle/>
          <a:p>
            <a:pPr eaLnBrk="1" hangingPunct="1"/>
            <a:r>
              <a:rPr lang="en-US" altLang="vi-VN" smtClean="0"/>
              <a:t>Xin cảm 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800" b="1" smtClean="0">
                <a:latin typeface="Times New Roman" panose="02020603050405020304" pitchFamily="18" charset="0"/>
              </a:rPr>
              <a:t>PHÒNG CHỐNG TNTT TRONG TRƯỜNG HỌC</a:t>
            </a:r>
            <a:r>
              <a:rPr lang="en-US" altLang="en-US" sz="4000" smtClean="0"/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T</a:t>
            </a:r>
            <a:r>
              <a:rPr lang="vi-VN" altLang="en-US" smtClean="0">
                <a:latin typeface="Times New Roman" panose="02020603050405020304" pitchFamily="18" charset="0"/>
              </a:rPr>
              <a:t>heo thống kê của bộ Y tế ước tính mỗi ngày có tới 3.600 trường hợp mắc </a:t>
            </a:r>
            <a:r>
              <a:rPr lang="en-US" altLang="en-US" smtClean="0">
                <a:latin typeface="Times New Roman" panose="02020603050405020304" pitchFamily="18" charset="0"/>
              </a:rPr>
              <a:t>có</a:t>
            </a:r>
            <a:r>
              <a:rPr lang="vi-VN" altLang="en-US" smtClean="0">
                <a:latin typeface="Times New Roman" panose="02020603050405020304" pitchFamily="18" charset="0"/>
              </a:rPr>
              <a:t> 90 người tử vong do tai nạn thương tích. </a:t>
            </a:r>
            <a:r>
              <a:rPr lang="en-US" altLang="en-US" smtClean="0">
                <a:latin typeface="Times New Roman" panose="02020603050405020304" pitchFamily="18" charset="0"/>
              </a:rPr>
              <a:t>Chủ yếu là do ngã </a:t>
            </a:r>
            <a:r>
              <a:rPr lang="vi-VN" altLang="en-US" smtClean="0">
                <a:latin typeface="Times New Roman" panose="02020603050405020304" pitchFamily="18" charset="0"/>
              </a:rPr>
              <a:t>, tai nạn giao thông, đuối nước</a:t>
            </a:r>
            <a:r>
              <a:rPr lang="en-US" altLang="en-US" smtClean="0">
                <a:latin typeface="Times New Roman" panose="02020603050405020304" pitchFamily="18" charset="0"/>
              </a:rPr>
              <a:t>…</a:t>
            </a:r>
            <a:r>
              <a:rPr lang="vi-VN" altLang="en-US" smtClean="0">
                <a:latin typeface="Times New Roman" panose="02020603050405020304" pitchFamily="18" charset="0"/>
              </a:rPr>
              <a:t> là các </a:t>
            </a:r>
            <a:r>
              <a:rPr lang="en-US" altLang="en-US" smtClean="0">
                <a:latin typeface="Times New Roman" panose="02020603050405020304" pitchFamily="18" charset="0"/>
              </a:rPr>
              <a:t>tình huống thường gặp </a:t>
            </a:r>
            <a:r>
              <a:rPr lang="vi-VN" altLang="en-US" smtClean="0">
                <a:latin typeface="Times New Roman" panose="02020603050405020304" pitchFamily="18" charset="0"/>
              </a:rPr>
              <a:t>cướp đi mạng sống của hơn 3.000 trẻ em mỗi năm.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2400" b="1" smtClean="0">
                <a:latin typeface="Times New Roman" panose="02020603050405020304" pitchFamily="18" charset="0"/>
              </a:rPr>
              <a:t>ĐỊNH NGHĨA</a:t>
            </a:r>
            <a:r>
              <a:rPr lang="en-US" altLang="en-US" sz="4000" smtClean="0"/>
              <a:t>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TNTT là sự kiện sảy ra bất ngờ ngoài ý muốn, do tác nhân bên ngoài gây nên thương tích cho cơ thể.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6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2400" b="1" smtClean="0">
                <a:latin typeface="Times New Roman" panose="02020603050405020304" pitchFamily="18" charset="0"/>
              </a:rPr>
              <a:t>NGUYÊN NHÂN GÂY TNTT</a:t>
            </a:r>
            <a:r>
              <a:rPr lang="en-US" altLang="en-US" sz="4000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Có rất nhiều nguyên nhân dẫn đến TNTT do sự bất cẩn và thiếu kỹ năng phòng tránh.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96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1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40386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4000" b="1" smtClean="0">
                <a:latin typeface="Times New Roman" panose="02020603050405020304" pitchFamily="18" charset="0"/>
              </a:rPr>
              <a:t>NHỮNG TNTT THƯỜNG GẶP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1676400" y="1600200"/>
            <a:ext cx="5334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Đuối nước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Gãy xương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Điện giật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Côn trùng cắn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Bỏng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Dị vật đường thở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 Chảy máu…..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05600" cy="762000"/>
          </a:xfrm>
        </p:spPr>
        <p:txBody>
          <a:bodyPr/>
          <a:lstStyle/>
          <a:p>
            <a:pPr eaLnBrk="1" hangingPunct="1"/>
            <a:r>
              <a:rPr lang="fr-FR" altLang="vi-VN" sz="36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 CẤP CỨU LÀ GÌ?</a:t>
            </a:r>
            <a:endParaRPr lang="en-US" altLang="vi-VN" sz="36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77200" cy="4724400"/>
          </a:xfrm>
        </p:spPr>
        <p:txBody>
          <a:bodyPr/>
          <a:lstStyle/>
          <a:p>
            <a:pPr eaLnBrk="1" hangingPunct="1"/>
            <a:r>
              <a:rPr lang="vi-VN" altLang="vi-VN" smtClean="0">
                <a:latin typeface="Times New Roman" panose="02020603050405020304" pitchFamily="18" charset="0"/>
              </a:rPr>
              <a:t>Hành độn</a:t>
            </a:r>
            <a:r>
              <a:rPr lang="en-US" altLang="vi-VN" smtClean="0">
                <a:latin typeface="Times New Roman" panose="02020603050405020304" pitchFamily="18" charset="0"/>
              </a:rPr>
              <a:t>g</a:t>
            </a:r>
            <a:r>
              <a:rPr lang="vi-VN" altLang="vi-VN" smtClean="0">
                <a:latin typeface="Times New Roman" panose="02020603050405020304" pitchFamily="18" charset="0"/>
              </a:rPr>
              <a:t> trợ giúp bệnh</a:t>
            </a:r>
            <a:r>
              <a:rPr lang="en-US" altLang="vi-VN" smtClean="0">
                <a:latin typeface="Times New Roman" panose="02020603050405020304" pitchFamily="18" charset="0"/>
              </a:rPr>
              <a:t> nhân/nạn</a:t>
            </a:r>
            <a:r>
              <a:rPr lang="vi-VN" altLang="vi-VN" smtClean="0">
                <a:latin typeface="Times New Roman" panose="02020603050405020304" pitchFamily="18" charset="0"/>
              </a:rPr>
              <a:t> </a:t>
            </a:r>
            <a:r>
              <a:rPr lang="en-US" altLang="vi-VN" smtClean="0">
                <a:latin typeface="Times New Roman" panose="02020603050405020304" pitchFamily="18" charset="0"/>
              </a:rPr>
              <a:t>nhân  ngay sau khi xảy ra tai nạn, bằng những phương tiện sẵn có tại hiện trường, trước khi có sự chăm sóc của </a:t>
            </a:r>
            <a:r>
              <a:rPr lang="vi-VN" altLang="vi-VN" smtClean="0">
                <a:latin typeface="Times New Roman" panose="02020603050405020304" pitchFamily="18" charset="0"/>
              </a:rPr>
              <a:t>nhân viên y tế.</a:t>
            </a:r>
            <a:r>
              <a:rPr lang="vi-VN" altLang="vi-VN" i="1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vi-VN" altLang="vi-VN" smtClean="0">
                <a:latin typeface="Times New Roman" panose="02020603050405020304" pitchFamily="18" charset="0"/>
              </a:rPr>
              <a:t>Nhằm mục đích:</a:t>
            </a:r>
          </a:p>
          <a:p>
            <a:pPr marL="1371600" lvl="2" indent="-457200" eaLnBrk="1" hangingPunct="1">
              <a:buFont typeface="Tahoma" panose="020B0604030504040204" pitchFamily="34" charset="0"/>
              <a:buAutoNum type="arabicPeriod"/>
            </a:pPr>
            <a:r>
              <a:rPr lang="vi-VN" altLang="vi-VN" smtClean="0">
                <a:latin typeface="Times New Roman" panose="02020603050405020304" pitchFamily="18" charset="0"/>
              </a:rPr>
              <a:t>Bảo toàn tính mạng cho người bệnh hay nạn nhân, giảm thiểu các trường hợp tử vong</a:t>
            </a:r>
            <a:endParaRPr lang="en-US" altLang="vi-VN" smtClean="0">
              <a:latin typeface="Times New Roman" panose="02020603050405020304" pitchFamily="18" charset="0"/>
            </a:endParaRPr>
          </a:p>
          <a:p>
            <a:pPr marL="1371600" lvl="2" indent="-457200" eaLnBrk="1" hangingPunct="1">
              <a:buFont typeface="Tahoma" panose="020B0604030504040204" pitchFamily="34" charset="0"/>
              <a:buAutoNum type="arabicPeriod"/>
            </a:pPr>
            <a:r>
              <a:rPr lang="en-US" altLang="vi-VN" smtClean="0">
                <a:latin typeface="Times New Roman" panose="02020603050405020304" pitchFamily="18" charset="0"/>
              </a:rPr>
              <a:t>Giảm thiểu tổn thương thứ phát</a:t>
            </a:r>
            <a:endParaRPr lang="vi-VN" altLang="vi-VN" smtClean="0">
              <a:latin typeface="Times New Roman" panose="02020603050405020304" pitchFamily="18" charset="0"/>
            </a:endParaRPr>
          </a:p>
          <a:p>
            <a:pPr marL="1371600" lvl="2" indent="-457200" eaLnBrk="1" hangingPunct="1">
              <a:buFont typeface="Tahoma" panose="020B0604030504040204" pitchFamily="34" charset="0"/>
              <a:buAutoNum type="arabicPeriod"/>
            </a:pPr>
            <a:r>
              <a:rPr lang="vi-VN" altLang="vi-VN" smtClean="0">
                <a:latin typeface="Times New Roman" panose="02020603050405020304" pitchFamily="18" charset="0"/>
              </a:rPr>
              <a:t>Tạo điều kiện cho nạn nhân </a:t>
            </a:r>
            <a:r>
              <a:rPr lang="en-US" altLang="vi-VN" smtClean="0">
                <a:latin typeface="Times New Roman" panose="02020603050405020304" pitchFamily="18" charset="0"/>
              </a:rPr>
              <a:t>nhanh chóng </a:t>
            </a:r>
            <a:r>
              <a:rPr lang="vi-VN" altLang="vi-VN" smtClean="0">
                <a:latin typeface="Times New Roman" panose="02020603050405020304" pitchFamily="18" charset="0"/>
              </a:rPr>
              <a:t>hồi </a:t>
            </a:r>
            <a:r>
              <a:rPr lang="en-US" altLang="vi-VN" smtClean="0">
                <a:latin typeface="Times New Roman" panose="02020603050405020304" pitchFamily="18" charset="0"/>
              </a:rPr>
              <a:t>phục</a:t>
            </a:r>
            <a:endParaRPr lang="vi-VN" altLang="vi-VN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KHI NÀO LÀM SƠ CẤP CỨU</a:t>
            </a:r>
            <a:r>
              <a:rPr lang="fr-FR" altLang="vi-VN" sz="36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vi-VN" sz="36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19600" y="1447800"/>
            <a:ext cx="4419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Ngay sau khi vừa xảy ra: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 - </a:t>
            </a:r>
            <a:r>
              <a:rPr lang="en-US" altLang="vi-VN" sz="4000" b="1">
                <a:latin typeface="Times New Roman" panose="02020603050405020304" pitchFamily="18" charset="0"/>
              </a:rPr>
              <a:t>Thảm họa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- Tai nạn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- Bệnh bất thường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 (đột qụi</a:t>
            </a:r>
            <a:r>
              <a:rPr lang="en-US" altLang="vi-VN" sz="440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733800" cy="403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705600" cy="762000"/>
          </a:xfrm>
        </p:spPr>
        <p:txBody>
          <a:bodyPr/>
          <a:lstStyle/>
          <a:p>
            <a:pPr eaLnBrk="1" hangingPunct="1"/>
            <a:r>
              <a:rPr lang="fr-FR" altLang="vi-VN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LÀM Ở ĐÂU?</a:t>
            </a:r>
            <a:endParaRPr lang="en-US" altLang="vi-VN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524000"/>
            <a:ext cx="830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400" b="1">
                <a:solidFill>
                  <a:schemeClr val="accent2"/>
                </a:solidFill>
                <a:latin typeface="Times New Roman" panose="02020603050405020304" pitchFamily="18" charset="0"/>
              </a:rPr>
              <a:t>Ngay tại hiện trường nơi xảy ra tai nạn, thảm họa: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400">
                <a:solidFill>
                  <a:srgbClr val="336600"/>
                </a:solidFill>
                <a:latin typeface="Times New Roman" panose="02020603050405020304" pitchFamily="18" charset="0"/>
              </a:rPr>
              <a:t> -</a:t>
            </a:r>
            <a:r>
              <a:rPr lang="en-US" altLang="vi-VN" sz="3400" b="1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latin typeface="Times New Roman" panose="02020603050405020304" pitchFamily="18" charset="0"/>
              </a:rPr>
              <a:t>Tại gia đình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 - Tại nơi làm việc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 - Tại nơi học tập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 - Tại nơi sinh hoạt, vui chơi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theme/theme1.xml><?xml version="1.0" encoding="utf-8"?>
<a:theme xmlns:a="http://schemas.openxmlformats.org/drawingml/2006/main" name="C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874</Words>
  <Application>Microsoft Office PowerPoint</Application>
  <PresentationFormat>On-screen Show (4:3)</PresentationFormat>
  <Paragraphs>137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Tahoma</vt:lpstr>
      <vt:lpstr>Calibri</vt:lpstr>
      <vt:lpstr>Times New Roman</vt:lpstr>
      <vt:lpstr>Wingdings</vt:lpstr>
      <vt:lpstr>VNI-Revue</vt:lpstr>
      <vt:lpstr>VNI-Palatin</vt:lpstr>
      <vt:lpstr>Calibri Bold</vt:lpstr>
      <vt:lpstr>CTD</vt:lpstr>
      <vt:lpstr>Slide</vt:lpstr>
      <vt:lpstr>TẬP HUẤN CBGV- CNV- HS CÁCH  SƠ CỨU 1 SỐ TNTT TRONG TRƯỜNG HỌC                             Nhân viên y tế: Đặng Thị Thúy Hằng</vt:lpstr>
      <vt:lpstr>PHÒNG CHỐNG TNTT TRONG TRƯỜNG HỌC</vt:lpstr>
      <vt:lpstr>PHÒNG CHỐNG TNTT TRONG TRƯỜNG HỌC </vt:lpstr>
      <vt:lpstr>ĐỊNH NGHĨA </vt:lpstr>
      <vt:lpstr>NGUYÊN NHÂN GÂY TNTT </vt:lpstr>
      <vt:lpstr>NHỮNG TNTT THƯỜNG GẶP</vt:lpstr>
      <vt:lpstr>SƠ CẤP CỨU LÀ GÌ?</vt:lpstr>
      <vt:lpstr>KHI NÀO LÀM SƠ CẤP CỨU?</vt:lpstr>
      <vt:lpstr>LÀM Ở ĐÂU?</vt:lpstr>
      <vt:lpstr>AI LÀM ?</vt:lpstr>
      <vt:lpstr>LÀM NHƯ THẾ NÀO ?</vt:lpstr>
      <vt:lpstr>PowerPoint Presentation</vt:lpstr>
      <vt:lpstr>Thứ tự hành động</vt:lpstr>
      <vt:lpstr>1.QUAN SÁT  ĐÁNH GIÁ HIỆN TRƯỜNG </vt:lpstr>
      <vt:lpstr>PowerPoint Presentation</vt:lpstr>
      <vt:lpstr>2. Gọi sự trợ giúp</vt:lpstr>
      <vt:lpstr>Cung cấp thông tin gì khi cần trợ giúp?</vt:lpstr>
      <vt:lpstr>PowerPoint Presentation</vt:lpstr>
      <vt:lpstr>PowerPoint Presentation</vt:lpstr>
      <vt:lpstr>PowerPoint Presentation</vt:lpstr>
      <vt:lpstr>4. THỰC HIỆN SƠ CỨU</vt:lpstr>
      <vt:lpstr>5. Vận chuyển nạn nhân</vt:lpstr>
      <vt:lpstr>PowerPoint Presentation</vt:lpstr>
      <vt:lpstr>TẦM QUAN TRỌNG</vt:lpstr>
      <vt:lpstr>TẦM QUAN TRỌNG SCCBĐ</vt:lpstr>
      <vt:lpstr>Những điểm lưu ý</vt:lpstr>
      <vt:lpstr>Xin cảm ơn!</vt:lpstr>
    </vt:vector>
  </TitlesOfParts>
  <Company>Tin Hung  Co, Ldt...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cấp cứu (Đại cương)</dc:title>
  <dc:creator>Du Hai Duong</dc:creator>
  <cp:lastModifiedBy>Admin</cp:lastModifiedBy>
  <cp:revision>144</cp:revision>
  <dcterms:created xsi:type="dcterms:W3CDTF">2012-09-27T21:06:42Z</dcterms:created>
  <dcterms:modified xsi:type="dcterms:W3CDTF">2020-10-22T13:50:08Z</dcterms:modified>
</cp:coreProperties>
</file>